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66" r:id="rId6"/>
    <p:sldId id="268" r:id="rId7"/>
    <p:sldId id="281" r:id="rId8"/>
    <p:sldId id="272" r:id="rId9"/>
    <p:sldId id="270" r:id="rId10"/>
    <p:sldId id="288" r:id="rId11"/>
    <p:sldId id="286" r:id="rId12"/>
    <p:sldId id="277" r:id="rId13"/>
    <p:sldId id="287" r:id="rId14"/>
    <p:sldId id="269" r:id="rId15"/>
    <p:sldId id="278" r:id="rId16"/>
    <p:sldId id="279" r:id="rId17"/>
    <p:sldId id="280" r:id="rId18"/>
    <p:sldId id="282" r:id="rId19"/>
    <p:sldId id="283" r:id="rId20"/>
    <p:sldId id="284" r:id="rId21"/>
    <p:sldId id="285" r:id="rId22"/>
    <p:sldId id="271" r:id="rId23"/>
    <p:sldId id="261" r:id="rId24"/>
    <p:sldId id="273" r:id="rId25"/>
    <p:sldId id="263" r:id="rId26"/>
    <p:sldId id="274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C09162-287F-C1AB-E7E7-3EDF8FED8ABC}" v="277" dt="2020-12-17T13:07:15.352"/>
    <p1510:client id="{3F5AE563-06F1-1216-93DE-1EB1CADEE1BE}" v="2" dt="2020-12-17T09:55:14.406"/>
    <p1510:client id="{4885389C-C7DC-0D3F-36E9-03D8BD1BA1BD}" v="132" dt="2020-12-17T08:07:05.594"/>
    <p1510:client id="{53888B93-1F5D-D582-36C6-3B86DB8BC0C1}" v="487" dt="2020-12-16T20:33:44.050"/>
    <p1510:client id="{9BC22315-A8FA-41FD-8052-7FA19B750DA6}" v="601" dt="2020-12-17T11:30:54.813"/>
    <p1510:client id="{AFE11D14-1DCC-36ED-8AD6-C592A54078F9}" v="104" dt="2020-12-17T11:39:31.833"/>
    <p1510:client id="{E60FD9D8-BA8A-C166-22E7-0A01A0627C95}" v="254" dt="2020-12-17T13:28:34.395"/>
    <p1510:client id="{EB2FF10C-B4C9-9876-7287-E79B88E58600}" v="48" dt="2020-12-17T13:29:36.130"/>
    <p1510:client id="{F1C435B2-FC5B-2457-E90D-C43F4CC711EC}" v="293" dt="2020-12-17T10:09:41.324"/>
    <p1510:client id="{FF319ADE-FA42-B9CA-2B78-123B6C788D77}" v="351" dt="2020-12-16T20:26:22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riy-budiyev/code-scanner" TargetMode="External"/><Relationship Id="rId2" Type="http://schemas.openxmlformats.org/officeDocument/2006/relationships/hyperlink" Target="https://square.github.io/okhtt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E59E2-7268-4961-A245-E2D89E5605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>
                <a:solidFill>
                  <a:srgbClr val="FFFFFF"/>
                </a:solidFill>
                <a:cs typeface="Calibri Light"/>
              </a:rPr>
              <a:t>Cash Manager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800">
                <a:solidFill>
                  <a:srgbClr val="FFFFFF"/>
                </a:solidFill>
                <a:cs typeface="Calibri"/>
              </a:rPr>
              <a:t>Team – 7</a:t>
            </a:r>
          </a:p>
          <a:p>
            <a:r>
              <a:rPr lang="de-DE" sz="800">
                <a:solidFill>
                  <a:srgbClr val="FFFFFF"/>
                </a:solidFill>
                <a:cs typeface="Calibri"/>
              </a:rPr>
              <a:t>Lucas Boisbourdin</a:t>
            </a:r>
          </a:p>
          <a:p>
            <a:r>
              <a:rPr lang="de-DE" sz="800">
                <a:solidFill>
                  <a:srgbClr val="FFFFFF"/>
                </a:solidFill>
                <a:cs typeface="Calibri"/>
              </a:rPr>
              <a:t>Alexis Barthelmebs</a:t>
            </a:r>
          </a:p>
          <a:p>
            <a:r>
              <a:rPr lang="de-DE" sz="800">
                <a:solidFill>
                  <a:srgbClr val="FFFFFF"/>
                </a:solidFill>
                <a:cs typeface="Calibri"/>
              </a:rPr>
              <a:t>Bryan Lebar</a:t>
            </a:r>
          </a:p>
          <a:p>
            <a:r>
              <a:rPr lang="de-DE" sz="800">
                <a:solidFill>
                  <a:srgbClr val="FFFFFF"/>
                </a:solidFill>
                <a:cs typeface="Calibri"/>
              </a:rPr>
              <a:t>Julien Barriere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F30BE0-871C-4A12-9CCE-BB1448FF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637953"/>
            <a:ext cx="8272458" cy="3189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Back-End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A4DD2A-6344-48A4-BE17-CF5542427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1023" y="4275886"/>
            <a:ext cx="3091101" cy="12805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Docker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CI/CD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Serveur hôte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UML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A4904C4E-8685-4BF4-80D8-417B561372B8}"/>
              </a:ext>
            </a:extLst>
          </p:cNvPr>
          <p:cNvSpPr txBox="1">
            <a:spLocks/>
          </p:cNvSpPr>
          <p:nvPr/>
        </p:nvSpPr>
        <p:spPr>
          <a:xfrm>
            <a:off x="-6096" y="4275886"/>
            <a:ext cx="4382787" cy="1280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Présentation Globale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Base de données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Présentation du 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Tests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Qualité de 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FR" sz="1600">
              <a:solidFill>
                <a:schemeClr val="bg1"/>
              </a:solidFill>
              <a:cs typeface="Calibri"/>
            </a:endParaRPr>
          </a:p>
          <a:p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37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- Présentation globale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69DC72-0A8A-4CE0-A233-0B8E0A25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>
                <a:cs typeface="Calibri"/>
              </a:rPr>
              <a:t>Technologie : ASP.NET </a:t>
            </a:r>
            <a:r>
              <a:rPr lang="fr-FR" sz="2000" err="1">
                <a:cs typeface="Calibri"/>
              </a:rPr>
              <a:t>Core</a:t>
            </a:r>
            <a:endParaRPr lang="fr-FR" sz="2000">
              <a:cs typeface="Calibri"/>
            </a:endParaRPr>
          </a:p>
          <a:p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Visual Studio</a:t>
            </a:r>
          </a:p>
          <a:p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Modèle MVC</a:t>
            </a:r>
          </a:p>
          <a:p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ORM : </a:t>
            </a:r>
            <a:r>
              <a:rPr lang="fr-FR" sz="2000" err="1">
                <a:cs typeface="Calibri"/>
              </a:rPr>
              <a:t>Entity</a:t>
            </a:r>
            <a:r>
              <a:rPr lang="fr-FR" sz="2000">
                <a:cs typeface="Calibri"/>
              </a:rPr>
              <a:t> Framework </a:t>
            </a:r>
            <a:r>
              <a:rPr lang="fr-FR" sz="2000" err="1">
                <a:cs typeface="Calibri"/>
              </a:rPr>
              <a:t>Core</a:t>
            </a:r>
            <a:r>
              <a:rPr lang="fr-FR" sz="2000">
                <a:cs typeface="Calibri"/>
              </a:rPr>
              <a:t> (Code First)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EBD7E9D-62F6-4457-A2E9-D3B3B8DE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71" y="171898"/>
            <a:ext cx="2743200" cy="144018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C8D8D2F6-591B-4E52-BFB8-1CDA25485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59" y="4937232"/>
            <a:ext cx="2743200" cy="1670985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A6C09DFF-0883-4B64-B239-8BC5E83DC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472" y="2623854"/>
            <a:ext cx="968298" cy="10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- Schéma base de données</a:t>
            </a:r>
            <a:endParaRPr lang="fr-FR" sz="4000">
              <a:solidFill>
                <a:srgbClr val="FFFFFF"/>
              </a:solidFill>
            </a:endParaRP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B3D89849-0F54-4DF5-9E75-854DFA6C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6" y="105917"/>
            <a:ext cx="1776761" cy="143701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A1724BD-6654-4A58-B3FA-4E0526285B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26" y="1845385"/>
            <a:ext cx="6030424" cy="425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- Présentation du code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69DC72-0A8A-4CE0-A233-0B8E0A25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 err="1">
                <a:cs typeface="Calibri"/>
              </a:rPr>
              <a:t>Controllers</a:t>
            </a:r>
            <a:endParaRPr lang="fr-FR" sz="2000">
              <a:cs typeface="Calibri"/>
            </a:endParaRPr>
          </a:p>
          <a:p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Services</a:t>
            </a:r>
          </a:p>
          <a:p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Injection de dépendance</a:t>
            </a:r>
          </a:p>
          <a:p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Modèles et Mapping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EBD7E9D-62F6-4457-A2E9-D3B3B8DE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71" y="171898"/>
            <a:ext cx="2743200" cy="144018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C8D8D2F6-591B-4E52-BFB8-1CDA25485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59" y="4937232"/>
            <a:ext cx="2743200" cy="1670985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A6C09DFF-0883-4B64-B239-8BC5E83DC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472" y="2623854"/>
            <a:ext cx="968298" cy="10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6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- Tests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69DC72-0A8A-4CE0-A233-0B8E0A25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256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>
                <a:cs typeface="Calibri"/>
              </a:rPr>
              <a:t>Test réalisé sur 100% des méthodes du serveur</a:t>
            </a:r>
          </a:p>
          <a:p>
            <a:pPr lvl="1"/>
            <a:r>
              <a:rPr lang="fr-FR" sz="2000">
                <a:cs typeface="Calibri"/>
              </a:rPr>
              <a:t>Test validation bon fonctionnement</a:t>
            </a:r>
          </a:p>
          <a:p>
            <a:pPr lvl="1"/>
            <a:r>
              <a:rPr lang="fr-FR" sz="2000">
                <a:cs typeface="Calibri"/>
              </a:rPr>
              <a:t>Test validation messages d'erreurs</a:t>
            </a:r>
          </a:p>
          <a:p>
            <a:pPr lvl="1"/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Tests externalisés</a:t>
            </a:r>
          </a:p>
          <a:p>
            <a:pPr lvl="1"/>
            <a:r>
              <a:rPr lang="fr-FR" sz="2000">
                <a:cs typeface="Calibri"/>
              </a:rPr>
              <a:t>Travis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8FA3A94C-5412-4490-B5D8-C8D663BAA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7" t="35204" r="8170" b="33303"/>
          <a:stretch/>
        </p:blipFill>
        <p:spPr>
          <a:xfrm>
            <a:off x="4778187" y="4461975"/>
            <a:ext cx="2259109" cy="5520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370BE31-48B3-4926-B5EB-B64E9FBFF5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7649" y="2618870"/>
            <a:ext cx="3610834" cy="372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- Qualité de code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75879B98-719A-476B-9288-FC61F447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12" y="255890"/>
            <a:ext cx="3290047" cy="12004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268E37-AFE7-42FB-AF8E-EEC6121753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33025" y="1612394"/>
            <a:ext cx="6057016" cy="45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6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- Docker</a:t>
            </a:r>
          </a:p>
        </p:txBody>
      </p:sp>
      <p:pic>
        <p:nvPicPr>
          <p:cNvPr id="1026" name="Picture 2" descr="Docker Logos | Docker">
            <a:extLst>
              <a:ext uri="{FF2B5EF4-FFF2-40B4-BE49-F238E27FC236}">
                <a16:creationId xmlns:a16="http://schemas.microsoft.com/office/drawing/2014/main" id="{E0E41F54-9662-420C-8630-A41A2919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44" y="110661"/>
            <a:ext cx="1941032" cy="13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CB23268-F9DF-4410-B577-1D204458CB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41200" y="2468537"/>
            <a:ext cx="5184090" cy="349479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260ED6C-5EF1-4E44-BE1F-FEA92179BFF4}"/>
              </a:ext>
            </a:extLst>
          </p:cNvPr>
          <p:cNvSpPr txBox="1"/>
          <p:nvPr/>
        </p:nvSpPr>
        <p:spPr>
          <a:xfrm>
            <a:off x="5441200" y="1800469"/>
            <a:ext cx="368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Conteneur de l’application</a:t>
            </a: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868D501-BA9E-496B-B0BF-02F93E48D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690" y="133686"/>
            <a:ext cx="2743200" cy="14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1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- Docker</a:t>
            </a:r>
          </a:p>
        </p:txBody>
      </p:sp>
      <p:pic>
        <p:nvPicPr>
          <p:cNvPr id="1026" name="Picture 2" descr="Docker Logos | Docker">
            <a:extLst>
              <a:ext uri="{FF2B5EF4-FFF2-40B4-BE49-F238E27FC236}">
                <a16:creationId xmlns:a16="http://schemas.microsoft.com/office/drawing/2014/main" id="{E0E41F54-9662-420C-8630-A41A2919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44" y="110661"/>
            <a:ext cx="1941032" cy="13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260ED6C-5EF1-4E44-BE1F-FEA92179BFF4}"/>
              </a:ext>
            </a:extLst>
          </p:cNvPr>
          <p:cNvSpPr txBox="1"/>
          <p:nvPr/>
        </p:nvSpPr>
        <p:spPr>
          <a:xfrm>
            <a:off x="5441200" y="1800469"/>
            <a:ext cx="368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Conteneur de la base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F0D5B8-57C0-407C-8F4C-DD72C3BC07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41200" y="5180278"/>
            <a:ext cx="5760720" cy="10134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69A0E63-445C-4132-AE6E-C8A90F58D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945" y="2492560"/>
            <a:ext cx="5895975" cy="2257425"/>
          </a:xfrm>
          <a:prstGeom prst="rect">
            <a:avLst/>
          </a:prstGeom>
        </p:spPr>
      </p:pic>
      <p:pic>
        <p:nvPicPr>
          <p:cNvPr id="16" name="Image 10">
            <a:extLst>
              <a:ext uri="{FF2B5EF4-FFF2-40B4-BE49-F238E27FC236}">
                <a16:creationId xmlns:a16="http://schemas.microsoft.com/office/drawing/2014/main" id="{30704BB7-1812-4C6A-B6F3-6C3DAA274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923" y="121887"/>
            <a:ext cx="1776761" cy="14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00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- Docker</a:t>
            </a:r>
          </a:p>
        </p:txBody>
      </p:sp>
      <p:pic>
        <p:nvPicPr>
          <p:cNvPr id="1026" name="Picture 2" descr="Docker Logos | Docker">
            <a:extLst>
              <a:ext uri="{FF2B5EF4-FFF2-40B4-BE49-F238E27FC236}">
                <a16:creationId xmlns:a16="http://schemas.microsoft.com/office/drawing/2014/main" id="{E0E41F54-9662-420C-8630-A41A2919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44" y="110661"/>
            <a:ext cx="1941032" cy="13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260ED6C-5EF1-4E44-BE1F-FEA92179BFF4}"/>
              </a:ext>
            </a:extLst>
          </p:cNvPr>
          <p:cNvSpPr txBox="1"/>
          <p:nvPr/>
        </p:nvSpPr>
        <p:spPr>
          <a:xfrm>
            <a:off x="5441200" y="1800469"/>
            <a:ext cx="368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Conteneur Nginx</a:t>
            </a:r>
          </a:p>
        </p:txBody>
      </p:sp>
      <p:pic>
        <p:nvPicPr>
          <p:cNvPr id="2050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63764AE3-8D2D-4AF3-A080-0EB332A7C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02" y="254738"/>
            <a:ext cx="3284376" cy="11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EB15B40-9CC1-4E92-AC6E-B7806357BB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96" y="1612394"/>
            <a:ext cx="3685592" cy="49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7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- Docker</a:t>
            </a:r>
          </a:p>
        </p:txBody>
      </p:sp>
      <p:pic>
        <p:nvPicPr>
          <p:cNvPr id="1026" name="Picture 2" descr="Docker Logos | Docker">
            <a:extLst>
              <a:ext uri="{FF2B5EF4-FFF2-40B4-BE49-F238E27FC236}">
                <a16:creationId xmlns:a16="http://schemas.microsoft.com/office/drawing/2014/main" id="{E0E41F54-9662-420C-8630-A41A2919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44" y="110661"/>
            <a:ext cx="1941032" cy="13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260ED6C-5EF1-4E44-BE1F-FEA92179BFF4}"/>
              </a:ext>
            </a:extLst>
          </p:cNvPr>
          <p:cNvSpPr txBox="1"/>
          <p:nvPr/>
        </p:nvSpPr>
        <p:spPr>
          <a:xfrm>
            <a:off x="6427650" y="699457"/>
            <a:ext cx="368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Liaison des conteneurs</a:t>
            </a:r>
          </a:p>
        </p:txBody>
      </p:sp>
      <p:pic>
        <p:nvPicPr>
          <p:cNvPr id="3074" name="Picture 2" descr="Découvrez et installez Docker Compose - Optimisez votre déploiement en  créant des conteneurs avec Docker - OpenClassrooms">
            <a:extLst>
              <a:ext uri="{FF2B5EF4-FFF2-40B4-BE49-F238E27FC236}">
                <a16:creationId xmlns:a16="http://schemas.microsoft.com/office/drawing/2014/main" id="{E4FAB79D-3D19-4163-A1A0-43D9AB0F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628" y="-10142"/>
            <a:ext cx="2694324" cy="155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1D70AB7-9A28-4458-AD90-7EC227E7333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07555" y="1667551"/>
            <a:ext cx="3946478" cy="46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B72B8-EE32-4D30-8EAE-71A151C3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fr-FR">
                <a:cs typeface="Calibri Light"/>
              </a:rPr>
              <a:t>Sommaire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0F7B4-C9F1-49DC-8881-9AA9B0254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fr-FR" sz="1400">
                <a:cs typeface="Calibri"/>
              </a:rPr>
              <a:t>Introduction</a:t>
            </a:r>
          </a:p>
          <a:p>
            <a:r>
              <a:rPr lang="fr-FR" sz="1400">
                <a:cs typeface="Calibri"/>
              </a:rPr>
              <a:t>Appli – Front End</a:t>
            </a:r>
          </a:p>
          <a:p>
            <a:pPr lvl="1"/>
            <a:r>
              <a:rPr lang="fr-FR" sz="1400">
                <a:cs typeface="Calibri"/>
              </a:rPr>
              <a:t>Présentation Globale</a:t>
            </a:r>
          </a:p>
          <a:p>
            <a:pPr lvl="1"/>
            <a:r>
              <a:rPr lang="fr-FR" sz="1400">
                <a:cs typeface="Calibri"/>
              </a:rPr>
              <a:t>Architecture</a:t>
            </a:r>
          </a:p>
          <a:p>
            <a:pPr lvl="1"/>
            <a:r>
              <a:rPr lang="fr-FR" sz="1400">
                <a:cs typeface="Calibri"/>
              </a:rPr>
              <a:t>Login</a:t>
            </a:r>
            <a:endParaRPr lang="fr-FR"/>
          </a:p>
          <a:p>
            <a:pPr lvl="1"/>
            <a:r>
              <a:rPr lang="fr-FR" sz="1400">
                <a:ea typeface="+mn-lt"/>
                <a:cs typeface="+mn-lt"/>
              </a:rPr>
              <a:t>Scanner code-barres</a:t>
            </a:r>
            <a:endParaRPr lang="fr-FR" sz="1400">
              <a:cs typeface="Calibri"/>
            </a:endParaRPr>
          </a:p>
          <a:p>
            <a:pPr lvl="1"/>
            <a:r>
              <a:rPr lang="fr-FR" sz="1400">
                <a:cs typeface="Calibri"/>
              </a:rPr>
              <a:t>NFC</a:t>
            </a:r>
          </a:p>
          <a:p>
            <a:r>
              <a:rPr lang="fr-FR" sz="1400">
                <a:cs typeface="Calibri"/>
              </a:rPr>
              <a:t>Appli – Back End</a:t>
            </a:r>
          </a:p>
          <a:p>
            <a:pPr lvl="1"/>
            <a:r>
              <a:rPr lang="fr-FR" sz="1400">
                <a:cs typeface="Calibri"/>
              </a:rPr>
              <a:t>Présentation Globale</a:t>
            </a:r>
          </a:p>
          <a:p>
            <a:pPr lvl="1"/>
            <a:r>
              <a:rPr lang="fr-FR" sz="1400">
                <a:cs typeface="Calibri"/>
              </a:rPr>
              <a:t>Base de données</a:t>
            </a:r>
          </a:p>
          <a:p>
            <a:pPr lvl="1"/>
            <a:r>
              <a:rPr lang="fr-FR" sz="1400">
                <a:cs typeface="Calibri"/>
              </a:rPr>
              <a:t>Présentation du code</a:t>
            </a:r>
          </a:p>
          <a:p>
            <a:pPr lvl="1"/>
            <a:r>
              <a:rPr lang="fr-FR" sz="1400">
                <a:cs typeface="Calibri"/>
              </a:rPr>
              <a:t>Tests</a:t>
            </a:r>
          </a:p>
          <a:p>
            <a:pPr lvl="1"/>
            <a:r>
              <a:rPr lang="fr-FR" sz="1400">
                <a:cs typeface="Calibri"/>
              </a:rPr>
              <a:t>Qualité de code</a:t>
            </a:r>
          </a:p>
          <a:p>
            <a:pPr lvl="1"/>
            <a:r>
              <a:rPr lang="fr-FR" sz="1400">
                <a:cs typeface="Calibri"/>
              </a:rPr>
              <a:t>Docker</a:t>
            </a:r>
          </a:p>
          <a:p>
            <a:pPr lvl="1"/>
            <a:r>
              <a:rPr lang="fr-FR" sz="1400">
                <a:cs typeface="Calibri"/>
              </a:rPr>
              <a:t>CI/CD</a:t>
            </a:r>
          </a:p>
          <a:p>
            <a:pPr lvl="1"/>
            <a:r>
              <a:rPr lang="fr-FR" sz="1400">
                <a:cs typeface="Calibri"/>
              </a:rPr>
              <a:t>Serveur hôte</a:t>
            </a:r>
          </a:p>
          <a:p>
            <a:pPr lvl="1"/>
            <a:r>
              <a:rPr lang="fr-FR" sz="1400">
                <a:cs typeface="Calibri"/>
              </a:rPr>
              <a:t>UML</a:t>
            </a:r>
          </a:p>
          <a:p>
            <a:r>
              <a:rPr lang="fr-FR" sz="1400">
                <a:cs typeface="Calibri"/>
              </a:rPr>
              <a:t>Gestion de projet</a:t>
            </a:r>
          </a:p>
          <a:p>
            <a:r>
              <a:rPr lang="fr-FR" sz="1400">
                <a:cs typeface="Calibri"/>
              </a:rPr>
              <a:t>Axe d'amélioration</a:t>
            </a:r>
          </a:p>
          <a:p>
            <a:r>
              <a:rPr lang="fr-FR" sz="1400">
                <a:cs typeface="Calibri"/>
              </a:rPr>
              <a:t>Code </a:t>
            </a:r>
            <a:r>
              <a:rPr lang="fr-FR" sz="1400" err="1">
                <a:cs typeface="Calibri"/>
              </a:rPr>
              <a:t>Review</a:t>
            </a:r>
            <a:r>
              <a:rPr lang="fr-FR" sz="1400">
                <a:cs typeface="Calibri"/>
              </a:rPr>
              <a:t> </a:t>
            </a:r>
          </a:p>
          <a:p>
            <a:r>
              <a:rPr lang="fr-FR" sz="1400">
                <a:cs typeface="Calibri"/>
              </a:rPr>
              <a:t>Conclusion</a:t>
            </a:r>
          </a:p>
          <a:p>
            <a:endParaRPr lang="fr-FR" sz="14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9B1FA-024E-4E82-8173-92887FA73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3" r="45964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CF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07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– CI/CD</a:t>
            </a:r>
          </a:p>
        </p:txBody>
      </p:sp>
      <p:pic>
        <p:nvPicPr>
          <p:cNvPr id="4098" name="Picture 2" descr="Continuous snap delivery from Travis CI - tutorials - snapcraft.io">
            <a:extLst>
              <a:ext uri="{FF2B5EF4-FFF2-40B4-BE49-F238E27FC236}">
                <a16:creationId xmlns:a16="http://schemas.microsoft.com/office/drawing/2014/main" id="{82C0A70A-6F3F-46CC-B1B4-01DF9918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10" y="178089"/>
            <a:ext cx="3424680" cy="107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1424A12-1FE6-4879-83D3-1ADE1FE67D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32677" y="1570057"/>
            <a:ext cx="6479460" cy="4158939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BD5417-9DB0-41C8-B9FB-0126D3AF5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983" y="5919957"/>
            <a:ext cx="2889445" cy="6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11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Back End – Serveur hôte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E458017-4A0D-4EA8-A6B2-54E73A760A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664" y="1540374"/>
            <a:ext cx="5137227" cy="454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ESXi - Blog de Omid AMERI">
            <a:extLst>
              <a:ext uri="{FF2B5EF4-FFF2-40B4-BE49-F238E27FC236}">
                <a16:creationId xmlns:a16="http://schemas.microsoft.com/office/drawing/2014/main" id="{EA100888-1313-467E-9370-AA921091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84" y="200220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9E48856-C7F6-4780-801F-7C97307C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220" y="200220"/>
            <a:ext cx="1301232" cy="171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06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F9082-5481-4F6E-9F08-57AB3A7F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Back End - UML</a:t>
            </a:r>
            <a:endParaRPr lang="fr-FR"/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7" descr="Une image contenant intérieur, ordinateur, table, guichet&#10;&#10;Description générée automatiquement">
            <a:extLst>
              <a:ext uri="{FF2B5EF4-FFF2-40B4-BE49-F238E27FC236}">
                <a16:creationId xmlns:a16="http://schemas.microsoft.com/office/drawing/2014/main" id="{3CBF6CCC-38DA-440C-A33C-4E7C2B80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60" y="974331"/>
            <a:ext cx="3044697" cy="2618439"/>
          </a:xfrm>
          <a:prstGeom prst="rect">
            <a:avLst/>
          </a:prstGeom>
        </p:spPr>
      </p:pic>
      <p:sp>
        <p:nvSpPr>
          <p:cNvPr id="48" name="Rectangle 17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6F55E457-A58F-425E-BAB3-9E82AA3A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497" y="849937"/>
            <a:ext cx="2434338" cy="1734465"/>
          </a:xfrm>
          <a:prstGeom prst="rect">
            <a:avLst/>
          </a:prstGeom>
        </p:spPr>
      </p:pic>
      <p:sp>
        <p:nvSpPr>
          <p:cNvPr id="49" name="Rectangle 19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6C7D7BC4-7EB2-40A7-ACAB-1E7DD7E2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60" y="4544237"/>
            <a:ext cx="3044697" cy="1233101"/>
          </a:xfrm>
          <a:prstGeom prst="rect">
            <a:avLst/>
          </a:prstGeom>
        </p:spPr>
      </p:pic>
      <p:sp>
        <p:nvSpPr>
          <p:cNvPr id="50" name="Rectangle 21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B778548D-5EA8-403A-A57D-F8A46B32D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265" y="3096468"/>
            <a:ext cx="2076802" cy="295630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51876-8D52-4159-9A57-70FDADFC6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995" y="2623457"/>
            <a:ext cx="3732245" cy="35896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1800">
                <a:cs typeface="Calibri"/>
              </a:rPr>
              <a:t>Diagrammes:</a:t>
            </a:r>
          </a:p>
          <a:p>
            <a:pPr lvl="1"/>
            <a:r>
              <a:rPr lang="fr-FR" sz="1800">
                <a:cs typeface="Calibri"/>
              </a:rPr>
              <a:t>Classes</a:t>
            </a:r>
          </a:p>
          <a:p>
            <a:pPr lvl="1"/>
            <a:r>
              <a:rPr lang="fr-FR" sz="1800">
                <a:cs typeface="Calibri"/>
              </a:rPr>
              <a:t>Db</a:t>
            </a:r>
          </a:p>
          <a:p>
            <a:pPr lvl="1"/>
            <a:r>
              <a:rPr lang="fr-FR" sz="1800">
                <a:cs typeface="Calibri"/>
              </a:rPr>
              <a:t>Migrations</a:t>
            </a:r>
          </a:p>
          <a:p>
            <a:pPr lvl="1"/>
            <a:r>
              <a:rPr lang="fr-FR" sz="1800">
                <a:cs typeface="Calibri"/>
              </a:rPr>
              <a:t>Sequence</a:t>
            </a:r>
          </a:p>
          <a:p>
            <a:pPr lvl="1"/>
            <a:r>
              <a:rPr lang="fr-FR" sz="1800">
                <a:cs typeface="Calibri"/>
              </a:rPr>
              <a:t>UseCase</a:t>
            </a:r>
          </a:p>
          <a:p>
            <a:pPr lvl="1"/>
            <a:r>
              <a:rPr lang="fr-FR" sz="1800">
                <a:cs typeface="Calibri"/>
              </a:rPr>
              <a:t>Déploiement</a:t>
            </a:r>
          </a:p>
          <a:p>
            <a:pPr lvl="1"/>
            <a:r>
              <a:rPr lang="fr-FR" sz="1800">
                <a:cs typeface="Calibri"/>
              </a:rPr>
              <a:t>Activité</a:t>
            </a:r>
          </a:p>
        </p:txBody>
      </p:sp>
    </p:spTree>
    <p:extLst>
      <p:ext uri="{BB962C8B-B14F-4D97-AF65-F5344CB8AC3E}">
        <p14:creationId xmlns:p14="http://schemas.microsoft.com/office/powerpoint/2010/main" val="413903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202F0-19F3-4030-B60B-1D5F73DB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Gestion de Projet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C1C87B-F8AE-4055-BB01-E614C8B4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>
                <a:cs typeface="Calibri"/>
              </a:rPr>
              <a:t>Deux Team – Back / Front</a:t>
            </a:r>
          </a:p>
          <a:p>
            <a:r>
              <a:rPr lang="fr-FR" sz="2000">
                <a:cs typeface="Calibri"/>
              </a:rPr>
              <a:t>Trello</a:t>
            </a:r>
          </a:p>
          <a:p>
            <a:r>
              <a:rPr lang="fr-FR" sz="2000">
                <a:cs typeface="Calibri"/>
              </a:rPr>
              <a:t>Teams</a:t>
            </a:r>
          </a:p>
          <a:p>
            <a:endParaRPr lang="fr-FR" sz="20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52036-6FB2-4676-A951-5B783D6D2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6" r="-3" b="-3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64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202F0-19F3-4030-B60B-1D5F73DB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ea typeface="+mj-lt"/>
                <a:cs typeface="+mj-lt"/>
              </a:rPr>
              <a:t>Axe d'amélioration</a:t>
            </a:r>
            <a:endParaRPr lang="fr-FR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C1C87B-F8AE-4055-BB01-E614C8B4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1030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>
                <a:cs typeface="Calibri"/>
              </a:rPr>
              <a:t>Finaliser le front</a:t>
            </a:r>
          </a:p>
          <a:p>
            <a:r>
              <a:rPr lang="fr-FR" sz="2000">
                <a:cs typeface="Calibri"/>
              </a:rPr>
              <a:t>Relier le front et le back</a:t>
            </a:r>
            <a:endParaRPr lang="fr-FR"/>
          </a:p>
          <a:p>
            <a:r>
              <a:rPr lang="fr-FR" sz="2000">
                <a:cs typeface="Calibri"/>
              </a:rPr>
              <a:t>Partie paiement (statuts, autorisation)</a:t>
            </a:r>
          </a:p>
          <a:p>
            <a:r>
              <a:rPr lang="fr-FR" sz="2000">
                <a:cs typeface="Calibri"/>
              </a:rPr>
              <a:t>UI/UX</a:t>
            </a:r>
          </a:p>
          <a:p>
            <a:endParaRPr lang="fr-FR" sz="2000">
              <a:cs typeface="Calibri"/>
            </a:endParaRPr>
          </a:p>
          <a:p>
            <a:pPr marL="0" indent="0">
              <a:buNone/>
            </a:pPr>
            <a:endParaRPr lang="fr-FR" sz="2000">
              <a:cs typeface="Calibri"/>
            </a:endParaRPr>
          </a:p>
          <a:p>
            <a:endParaRPr lang="fr-FR" sz="20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52036-6FB2-4676-A951-5B783D6D2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6" r="-3" b="-3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0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95478-D6D9-45A1-83A9-A92D0D36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E40A23-6455-4D5D-89DE-F32AF8EB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Code Review</a:t>
            </a:r>
          </a:p>
        </p:txBody>
      </p:sp>
    </p:spTree>
    <p:extLst>
      <p:ext uri="{BB962C8B-B14F-4D97-AF65-F5344CB8AC3E}">
        <p14:creationId xmlns:p14="http://schemas.microsoft.com/office/powerpoint/2010/main" val="396847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202F0-19F3-4030-B60B-1D5F73DB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974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ea typeface="+mj-lt"/>
                <a:cs typeface="+mj-lt"/>
              </a:rPr>
              <a:t>Conclusion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C1C87B-F8AE-4055-BB01-E614C8B4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fr-FR" sz="2000">
              <a:ea typeface="+mn-lt"/>
              <a:cs typeface="+mn-lt"/>
            </a:endParaRPr>
          </a:p>
          <a:p>
            <a:endParaRPr lang="fr-FR" sz="2000">
              <a:ea typeface="+mn-lt"/>
              <a:cs typeface="+mn-lt"/>
            </a:endParaRPr>
          </a:p>
          <a:p>
            <a:r>
              <a:rPr lang="fr-FR" sz="2000">
                <a:cs typeface="Calibri"/>
              </a:rPr>
              <a:t>Challenge Humain</a:t>
            </a:r>
          </a:p>
          <a:p>
            <a:r>
              <a:rPr lang="fr-FR" sz="2000">
                <a:cs typeface="Calibri"/>
              </a:rPr>
              <a:t>Organisation à améliorer</a:t>
            </a:r>
            <a:endParaRPr lang="fr-FR">
              <a:cs typeface="Calibri"/>
            </a:endParaRPr>
          </a:p>
          <a:p>
            <a:endParaRPr lang="fr-FR" sz="2000">
              <a:cs typeface="Calibri"/>
            </a:endParaRPr>
          </a:p>
          <a:p>
            <a:endParaRPr lang="fr-FR" sz="2000">
              <a:cs typeface="Calibri"/>
            </a:endParaRPr>
          </a:p>
          <a:p>
            <a:endParaRPr lang="fr-FR" sz="20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52036-6FB2-4676-A951-5B783D6D2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6" r="-3" b="-3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EA8FE1-4C95-4068-AFC6-787C538F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50879D-1AEF-4461-98DC-548A6C3BC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1"/>
            <a:r>
              <a:rPr lang="en-US" sz="1300"/>
              <a:t>Application mobile</a:t>
            </a:r>
          </a:p>
          <a:p>
            <a:pPr lvl="2"/>
            <a:r>
              <a:rPr lang="en-US" sz="1300"/>
              <a:t>Vue login</a:t>
            </a:r>
            <a:endParaRPr lang="en-US" sz="1300">
              <a:cs typeface="Calibri"/>
            </a:endParaRPr>
          </a:p>
          <a:p>
            <a:pPr lvl="2"/>
            <a:r>
              <a:rPr lang="en-US" sz="1300"/>
              <a:t>Vue shopping </a:t>
            </a:r>
            <a:r>
              <a:rPr lang="en-US" sz="1300" err="1"/>
              <a:t>liste</a:t>
            </a:r>
            <a:endParaRPr lang="en-US" sz="1300" err="1">
              <a:cs typeface="Calibri"/>
            </a:endParaRPr>
          </a:p>
          <a:p>
            <a:pPr lvl="2"/>
            <a:r>
              <a:rPr lang="en-US" sz="1300"/>
              <a:t>Vue total </a:t>
            </a:r>
            <a:r>
              <a:rPr lang="en-US" sz="1300" err="1"/>
              <a:t>commande</a:t>
            </a:r>
            <a:endParaRPr lang="en-US" sz="1300" err="1">
              <a:cs typeface="Calibri"/>
            </a:endParaRPr>
          </a:p>
          <a:p>
            <a:pPr lvl="2"/>
            <a:r>
              <a:rPr lang="en-US" sz="1300"/>
              <a:t>Vue </a:t>
            </a:r>
            <a:r>
              <a:rPr lang="en-US" sz="1300" err="1"/>
              <a:t>Payement</a:t>
            </a:r>
            <a:r>
              <a:rPr lang="en-US" sz="1300"/>
              <a:t> avec </a:t>
            </a:r>
            <a:r>
              <a:rPr lang="en-US" sz="1300" err="1"/>
              <a:t>choix</a:t>
            </a:r>
            <a:r>
              <a:rPr lang="en-US" sz="1300"/>
              <a:t>: Cheque (</a:t>
            </a:r>
            <a:r>
              <a:rPr lang="en-US" sz="1300" err="1"/>
              <a:t>QRCode</a:t>
            </a:r>
            <a:r>
              <a:rPr lang="en-US" sz="1300"/>
              <a:t>) </a:t>
            </a:r>
            <a:r>
              <a:rPr lang="en-US" sz="1300" err="1"/>
              <a:t>ou</a:t>
            </a:r>
            <a:r>
              <a:rPr lang="en-US" sz="1300"/>
              <a:t> Carte de </a:t>
            </a:r>
            <a:r>
              <a:rPr lang="en-US" sz="1300" err="1"/>
              <a:t>crédit</a:t>
            </a:r>
            <a:r>
              <a:rPr lang="en-US" sz="1300"/>
              <a:t> (NFC)</a:t>
            </a:r>
            <a:endParaRPr lang="en-US" sz="1300">
              <a:cs typeface="Calibri"/>
            </a:endParaRPr>
          </a:p>
          <a:p>
            <a:pPr lvl="2"/>
            <a:r>
              <a:rPr lang="en-US" sz="1300"/>
              <a:t>Status </a:t>
            </a:r>
            <a:r>
              <a:rPr lang="en-US" sz="1300" err="1"/>
              <a:t>documenté</a:t>
            </a:r>
            <a:r>
              <a:rPr lang="en-US" sz="1300"/>
              <a:t> du </a:t>
            </a:r>
            <a:r>
              <a:rPr lang="en-US" sz="1300" err="1"/>
              <a:t>payement</a:t>
            </a:r>
            <a:endParaRPr lang="en-US" sz="1300" err="1">
              <a:cs typeface="Calibri"/>
            </a:endParaRPr>
          </a:p>
          <a:p>
            <a:pPr lvl="2"/>
            <a:r>
              <a:rPr lang="en-US" sz="1300">
                <a:cs typeface="Calibri"/>
              </a:rPr>
              <a:t>Kotlin</a:t>
            </a:r>
            <a:endParaRPr lang="en-US" sz="1300"/>
          </a:p>
          <a:p>
            <a:pPr lvl="1"/>
            <a:r>
              <a:rPr lang="en-US" sz="1300" err="1"/>
              <a:t>Serveur</a:t>
            </a:r>
            <a:endParaRPr lang="en-US" sz="1300" err="1">
              <a:cs typeface="Calibri"/>
            </a:endParaRPr>
          </a:p>
          <a:p>
            <a:pPr lvl="2"/>
            <a:r>
              <a:rPr lang="en-US" sz="1300" err="1"/>
              <a:t>Reçoit</a:t>
            </a:r>
            <a:r>
              <a:rPr lang="en-US" sz="1300"/>
              <a:t> les </a:t>
            </a:r>
            <a:r>
              <a:rPr lang="en-US" sz="1300" err="1"/>
              <a:t>requêtes</a:t>
            </a:r>
            <a:endParaRPr lang="en-US" sz="1300" err="1">
              <a:cs typeface="Calibri"/>
            </a:endParaRPr>
          </a:p>
          <a:p>
            <a:pPr lvl="2"/>
            <a:r>
              <a:rPr lang="en-US" sz="1300" err="1"/>
              <a:t>Accepte</a:t>
            </a:r>
            <a:r>
              <a:rPr lang="en-US" sz="1300"/>
              <a:t> </a:t>
            </a:r>
            <a:r>
              <a:rPr lang="en-US" sz="1300" err="1"/>
              <a:t>ou</a:t>
            </a:r>
            <a:r>
              <a:rPr lang="en-US" sz="1300"/>
              <a:t> refuse le login</a:t>
            </a:r>
            <a:endParaRPr lang="en-US" sz="1300">
              <a:cs typeface="Calibri"/>
            </a:endParaRPr>
          </a:p>
          <a:p>
            <a:pPr lvl="2"/>
            <a:r>
              <a:rPr lang="en-US" sz="1300" err="1"/>
              <a:t>Importe</a:t>
            </a:r>
            <a:r>
              <a:rPr lang="en-US" sz="1300"/>
              <a:t> les </a:t>
            </a:r>
            <a:r>
              <a:rPr lang="en-US" sz="1300" err="1"/>
              <a:t>données</a:t>
            </a:r>
            <a:r>
              <a:rPr lang="en-US" sz="1300"/>
              <a:t> du </a:t>
            </a:r>
            <a:r>
              <a:rPr lang="en-US" sz="1300" err="1"/>
              <a:t>compte</a:t>
            </a:r>
            <a:r>
              <a:rPr lang="en-US" sz="1300"/>
              <a:t> </a:t>
            </a:r>
            <a:r>
              <a:rPr lang="en-US" sz="1300" err="1"/>
              <a:t>banquaire</a:t>
            </a:r>
            <a:endParaRPr lang="en-US" sz="1300" err="1">
              <a:cs typeface="Calibri"/>
            </a:endParaRPr>
          </a:p>
          <a:p>
            <a:pPr lvl="2"/>
            <a:r>
              <a:rPr lang="en-US" sz="1300" err="1"/>
              <a:t>Accepte</a:t>
            </a:r>
            <a:r>
              <a:rPr lang="en-US" sz="1300"/>
              <a:t> </a:t>
            </a:r>
            <a:r>
              <a:rPr lang="en-US" sz="1300" err="1"/>
              <a:t>ou</a:t>
            </a:r>
            <a:r>
              <a:rPr lang="en-US" sz="1300"/>
              <a:t> refuse le </a:t>
            </a:r>
            <a:r>
              <a:rPr lang="en-US" sz="1300" err="1"/>
              <a:t>paiement</a:t>
            </a:r>
            <a:endParaRPr lang="en-US" sz="1300" err="1">
              <a:cs typeface="Calibri"/>
            </a:endParaRPr>
          </a:p>
          <a:p>
            <a:pPr lvl="2"/>
            <a:r>
              <a:rPr lang="en-US" sz="1300" err="1"/>
              <a:t>Notifie</a:t>
            </a:r>
            <a:r>
              <a:rPr lang="en-US" sz="1300"/>
              <a:t> le client en retour</a:t>
            </a:r>
            <a:endParaRPr lang="en-US" sz="1300">
              <a:cs typeface="Calibri"/>
            </a:endParaRPr>
          </a:p>
          <a:p>
            <a:pPr lvl="2"/>
            <a:r>
              <a:rPr lang="en-US" sz="1300"/>
              <a:t>Mise à jour du </a:t>
            </a:r>
            <a:r>
              <a:rPr lang="en-US" sz="1300" err="1"/>
              <a:t>compte</a:t>
            </a:r>
            <a:r>
              <a:rPr lang="en-US" sz="1300"/>
              <a:t> client après la transaction</a:t>
            </a:r>
            <a:endParaRPr lang="en-US" sz="1300">
              <a:cs typeface="Calibri"/>
            </a:endParaRPr>
          </a:p>
          <a:p>
            <a:pPr lvl="2"/>
            <a:r>
              <a:rPr lang="en-US" sz="1300">
                <a:cs typeface="Calibri"/>
              </a:rPr>
              <a:t>Java -&gt; .Net</a:t>
            </a:r>
          </a:p>
          <a:p>
            <a:pPr lvl="3"/>
            <a:endParaRPr lang="en-US" sz="1300"/>
          </a:p>
          <a:p>
            <a:pPr lvl="3"/>
            <a:endParaRPr lang="en-US" sz="1300"/>
          </a:p>
          <a:p>
            <a:pPr lvl="3"/>
            <a:endParaRPr lang="en-US" sz="1300">
              <a:cs typeface="Calibri" panose="020F0502020204030204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8476B84-777B-46F2-82C6-C72E75D7BE09}"/>
              </a:ext>
            </a:extLst>
          </p:cNvPr>
          <p:cNvSpPr txBox="1">
            <a:spLocks/>
          </p:cNvSpPr>
          <p:nvPr/>
        </p:nvSpPr>
        <p:spPr>
          <a:xfrm>
            <a:off x="8819379" y="2640155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300"/>
              <a:t>Développement</a:t>
            </a:r>
            <a:endParaRPr lang="en-US" sz="1300">
              <a:cs typeface="Calibri"/>
            </a:endParaRPr>
          </a:p>
          <a:p>
            <a:pPr lvl="2"/>
            <a:r>
              <a:rPr lang="en-US" sz="1300"/>
              <a:t>Test</a:t>
            </a:r>
            <a:endParaRPr lang="en-US" sz="1300">
              <a:cs typeface="Calibri"/>
            </a:endParaRPr>
          </a:p>
          <a:p>
            <a:pPr lvl="3"/>
            <a:r>
              <a:rPr lang="en-US" sz="1300"/>
              <a:t>Test unitaires</a:t>
            </a:r>
            <a:endParaRPr lang="en-US" sz="1300">
              <a:cs typeface="Calibri"/>
            </a:endParaRPr>
          </a:p>
          <a:p>
            <a:pPr lvl="2"/>
            <a:r>
              <a:rPr lang="en-US" sz="1300"/>
              <a:t>Documentation</a:t>
            </a:r>
            <a:endParaRPr lang="en-US" sz="1300">
              <a:cs typeface="Calibri"/>
            </a:endParaRPr>
          </a:p>
          <a:p>
            <a:pPr lvl="3"/>
            <a:r>
              <a:rPr lang="en-US" sz="1300"/>
              <a:t>UML</a:t>
            </a:r>
            <a:endParaRPr lang="en-US" sz="1300">
              <a:cs typeface="Calibri"/>
            </a:endParaRPr>
          </a:p>
          <a:p>
            <a:pPr lvl="1"/>
            <a:r>
              <a:rPr lang="en-US" sz="1300"/>
              <a:t>Rendu</a:t>
            </a:r>
            <a:endParaRPr lang="en-US" sz="1300">
              <a:cs typeface="Calibri"/>
            </a:endParaRPr>
          </a:p>
          <a:p>
            <a:pPr lvl="2"/>
            <a:r>
              <a:rPr lang="en-US" sz="1300"/>
              <a:t>Docker Compose</a:t>
            </a:r>
            <a:endParaRPr lang="en-US" sz="1300">
              <a:cs typeface="Calibri"/>
            </a:endParaRP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3F8992D-7F3E-4CCA-A234-7BBC82893A84}"/>
              </a:ext>
            </a:extLst>
          </p:cNvPr>
          <p:cNvSpPr/>
          <p:nvPr/>
        </p:nvSpPr>
        <p:spPr>
          <a:xfrm>
            <a:off x="8041478" y="3186683"/>
            <a:ext cx="975731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836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F30BE0-871C-4A12-9CCE-BB1448FF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637953"/>
            <a:ext cx="8272458" cy="3189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Front-End</a:t>
            </a:r>
            <a:endParaRPr lang="en-US" sz="8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A4904C4E-8685-4BF4-80D8-417B561372B8}"/>
              </a:ext>
            </a:extLst>
          </p:cNvPr>
          <p:cNvSpPr txBox="1">
            <a:spLocks/>
          </p:cNvSpPr>
          <p:nvPr/>
        </p:nvSpPr>
        <p:spPr>
          <a:xfrm>
            <a:off x="-6096" y="4275886"/>
            <a:ext cx="4382787" cy="1280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Présentation Globale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Architecture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Login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Home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  <a:cs typeface="Calibri"/>
              </a:rPr>
              <a:t>NFC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FR" sz="1600">
              <a:solidFill>
                <a:schemeClr val="bg1"/>
              </a:solidFill>
              <a:cs typeface="Calibri"/>
            </a:endParaRPr>
          </a:p>
          <a:p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2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Front End - </a:t>
            </a:r>
            <a:br>
              <a:rPr lang="fr-FR" sz="4000">
                <a:cs typeface="Calibri Light"/>
              </a:rPr>
            </a:br>
            <a:r>
              <a:rPr lang="fr-FR" sz="4000">
                <a:solidFill>
                  <a:srgbClr val="FFFFFF"/>
                </a:solidFill>
                <a:cs typeface="Calibri Light"/>
              </a:rPr>
              <a:t>Présentation Globale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69DC72-0A8A-4CE0-A233-0B8E0A25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6700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 err="1">
                <a:cs typeface="Calibri"/>
              </a:rPr>
              <a:t>Kotlin</a:t>
            </a:r>
          </a:p>
          <a:p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Android Studio</a:t>
            </a:r>
          </a:p>
          <a:p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Dépendances externes: </a:t>
            </a:r>
            <a:r>
              <a:rPr lang="fr-FR" sz="2000">
                <a:cs typeface="Calibri"/>
                <a:hlinkClick r:id="rId2"/>
              </a:rPr>
              <a:t>OkHttp</a:t>
            </a:r>
            <a:r>
              <a:rPr lang="fr-FR" sz="2000">
                <a:cs typeface="Calibri"/>
              </a:rPr>
              <a:t>, </a:t>
            </a:r>
            <a:r>
              <a:rPr lang="fr-FR" sz="2000">
                <a:cs typeface="Calibri"/>
                <a:hlinkClick r:id="rId3"/>
              </a:rPr>
              <a:t>code-scanner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5E362DC5-0168-4411-9877-2FE352EF4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71" y="799648"/>
            <a:ext cx="2743200" cy="609539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E4FB0D99-63CE-454C-AF45-51E603BA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708" y="2233247"/>
            <a:ext cx="1170354" cy="11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9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F9082-5481-4F6E-9F08-57AB3A7F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Front End </a:t>
            </a:r>
            <a:r>
              <a:rPr lang="fr-FR">
                <a:ea typeface="+mj-lt"/>
                <a:cs typeface="+mj-lt"/>
              </a:rPr>
              <a:t>-</a:t>
            </a:r>
            <a:br>
              <a:rPr lang="fr-FR">
                <a:ea typeface="+mj-lt"/>
                <a:cs typeface="+mj-lt"/>
              </a:rPr>
            </a:br>
            <a:r>
              <a:rPr lang="fr-FR">
                <a:cs typeface="Calibri Light"/>
              </a:rPr>
              <a:t>Architecture</a:t>
            </a: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17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21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335E8C2D-49B1-496C-812B-C11599FD4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04" y="655778"/>
            <a:ext cx="6357256" cy="55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38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Front End - Login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69DC72-0A8A-4CE0-A233-0B8E0A25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1939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>
                <a:cs typeface="Calibri"/>
              </a:rPr>
              <a:t>DataModel user : { ID, UserName, Password }</a:t>
            </a:r>
          </a:p>
          <a:p>
            <a:r>
              <a:rPr lang="fr-FR" sz="2000">
                <a:cs typeface="Calibri"/>
              </a:rPr>
              <a:t>View :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D85F545-E597-4745-A9E3-E18BC2F6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213" y="2629786"/>
            <a:ext cx="1871644" cy="38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4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Front End -</a:t>
            </a:r>
            <a:br>
              <a:rPr lang="fr-FR" sz="4000">
                <a:solidFill>
                  <a:srgbClr val="FFFFFF"/>
                </a:solidFill>
                <a:cs typeface="Calibri Light"/>
              </a:rPr>
            </a:br>
            <a:r>
              <a:rPr lang="fr-FR" sz="4000">
                <a:solidFill>
                  <a:srgbClr val="FFFFFF"/>
                </a:solidFill>
                <a:cs typeface="Calibri Light"/>
              </a:rPr>
              <a:t>Home </a:t>
            </a:r>
            <a:br>
              <a:rPr lang="fr-FR" sz="4000">
                <a:cs typeface="Calibri Light"/>
              </a:rPr>
            </a:br>
            <a:r>
              <a:rPr lang="fr-FR" sz="2400">
                <a:solidFill>
                  <a:srgbClr val="FFFFFF"/>
                </a:solidFill>
                <a:cs typeface="Calibri Light"/>
              </a:rPr>
              <a:t>Scanner &amp; Cart</a:t>
            </a:r>
            <a:endParaRPr lang="fr-FR" sz="24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69DC72-0A8A-4CE0-A233-0B8E0A25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46487" cy="2019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>
                <a:cs typeface="Calibri"/>
              </a:rPr>
              <a:t>DataModel Product: { Name, Price, Description }</a:t>
            </a:r>
          </a:p>
          <a:p>
            <a:r>
              <a:rPr lang="fr-FR" sz="2000">
                <a:ea typeface="+mn-lt"/>
                <a:cs typeface="+mn-lt"/>
              </a:rPr>
              <a:t>DataModel Cart: { [ {Product}, {Product}, ... ] }</a:t>
            </a:r>
          </a:p>
          <a:p>
            <a:r>
              <a:rPr lang="fr-FR" sz="2000">
                <a:cs typeface="Calibri"/>
              </a:rPr>
              <a:t>View :</a:t>
            </a:r>
          </a:p>
        </p:txBody>
      </p:sp>
      <p:pic>
        <p:nvPicPr>
          <p:cNvPr id="5" name="Image 5" descr="Une image contenant photo, signe, réfrigérateur, différent&#10;&#10;Description générée automatiquement">
            <a:extLst>
              <a:ext uri="{FF2B5EF4-FFF2-40B4-BE49-F238E27FC236}">
                <a16:creationId xmlns:a16="http://schemas.microsoft.com/office/drawing/2014/main" id="{002ABC4A-4C99-43A6-8F0B-DA9878BB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79" y="2734295"/>
            <a:ext cx="1794508" cy="3721077"/>
          </a:xfrm>
          <a:prstGeom prst="rect">
            <a:avLst/>
          </a:prstGeom>
        </p:spPr>
      </p:pic>
      <p:pic>
        <p:nvPicPr>
          <p:cNvPr id="6" name="Image 6" descr="Une image contenant carré&#10;&#10;Description générée automatiquement">
            <a:extLst>
              <a:ext uri="{FF2B5EF4-FFF2-40B4-BE49-F238E27FC236}">
                <a16:creationId xmlns:a16="http://schemas.microsoft.com/office/drawing/2014/main" id="{15CE7B90-E924-421C-968B-F2F9045A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06" y="2736112"/>
            <a:ext cx="1802757" cy="3724940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CD86B18-85A9-430F-8B75-C7AC1664F738}"/>
              </a:ext>
            </a:extLst>
          </p:cNvPr>
          <p:cNvCxnSpPr/>
          <p:nvPr/>
        </p:nvCxnSpPr>
        <p:spPr>
          <a:xfrm flipV="1">
            <a:off x="6782908" y="6075842"/>
            <a:ext cx="2154864" cy="159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51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BB453-9864-4E67-89DC-E861953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  <a:cs typeface="Calibri Light"/>
              </a:rPr>
              <a:t>Front End - NFC</a:t>
            </a:r>
            <a:endParaRPr lang="fr-FR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69DC72-0A8A-4CE0-A233-0B8E0A25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859937"/>
            <a:ext cx="6555347" cy="14965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2000"/>
              <a:t>Android Beam</a:t>
            </a:r>
            <a:endParaRPr lang="fr-FR" sz="2000">
              <a:ea typeface="+mn-lt"/>
              <a:cs typeface="+mn-lt"/>
            </a:endParaRPr>
          </a:p>
          <a:p>
            <a:pPr algn="ctr"/>
            <a:endParaRPr lang="fr-FR" sz="2000">
              <a:ea typeface="+mn-lt"/>
              <a:cs typeface="+mn-lt"/>
            </a:endParaRPr>
          </a:p>
          <a:p>
            <a:pPr algn="ctr"/>
            <a:r>
              <a:rPr lang="fr-FR" sz="2000">
                <a:ea typeface="+mn-lt"/>
                <a:cs typeface="+mn-lt"/>
              </a:rPr>
              <a:t>Données sous la forme de messages NDEF </a:t>
            </a:r>
            <a:endParaRPr lang="fr-FR">
              <a:cs typeface="Calibri"/>
            </a:endParaRPr>
          </a:p>
          <a:p>
            <a:pPr lvl="1" algn="ctr"/>
            <a:endParaRPr lang="fr-FR" sz="2000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8B6B8940-9DA1-4A8F-BCE5-3A1DB170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9" y="2653915"/>
            <a:ext cx="7170056" cy="33281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929622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Grand écran</PresentationFormat>
  <Paragraphs>148</Paragraphs>
  <Slides>26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Thème Office</vt:lpstr>
      <vt:lpstr>Cash Manager</vt:lpstr>
      <vt:lpstr>Sommaire</vt:lpstr>
      <vt:lpstr>Introduction</vt:lpstr>
      <vt:lpstr>Front-End</vt:lpstr>
      <vt:lpstr>Front End -  Présentation Globale</vt:lpstr>
      <vt:lpstr>Front End - Architecture</vt:lpstr>
      <vt:lpstr>Front End - Login</vt:lpstr>
      <vt:lpstr>Front End - Home  Scanner &amp; Cart</vt:lpstr>
      <vt:lpstr>Front End - NFC</vt:lpstr>
      <vt:lpstr>Back-End</vt:lpstr>
      <vt:lpstr>Back End - Présentation globale</vt:lpstr>
      <vt:lpstr>Back End - Schéma base de données</vt:lpstr>
      <vt:lpstr>Back End - Présentation du code</vt:lpstr>
      <vt:lpstr>Back End - Tests</vt:lpstr>
      <vt:lpstr>Back End - Qualité de code</vt:lpstr>
      <vt:lpstr>Back End - Docker</vt:lpstr>
      <vt:lpstr>Back End - Docker</vt:lpstr>
      <vt:lpstr>Back End - Docker</vt:lpstr>
      <vt:lpstr>Back End - Docker</vt:lpstr>
      <vt:lpstr>Back End – CI/CD</vt:lpstr>
      <vt:lpstr>Back End – Serveur hôte</vt:lpstr>
      <vt:lpstr>Back End - UML</vt:lpstr>
      <vt:lpstr>Gestion de Projet</vt:lpstr>
      <vt:lpstr>Axe d'amélioration</vt:lpstr>
      <vt:lpstr>Code Review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Cash Manager</dc:title>
  <dc:creator>Lucas Boisbourdin</dc:creator>
  <cp:lastModifiedBy>Lucas Boisbourdin</cp:lastModifiedBy>
  <cp:revision>1</cp:revision>
  <dcterms:created xsi:type="dcterms:W3CDTF">2020-12-17T11:29:01Z</dcterms:created>
  <dcterms:modified xsi:type="dcterms:W3CDTF">2020-12-17T16:39:42Z</dcterms:modified>
</cp:coreProperties>
</file>